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38" r:id="rId2"/>
    <p:sldId id="530" r:id="rId3"/>
    <p:sldId id="566" r:id="rId4"/>
    <p:sldId id="554" r:id="rId5"/>
    <p:sldId id="446" r:id="rId6"/>
    <p:sldId id="536" r:id="rId7"/>
    <p:sldId id="264" r:id="rId8"/>
    <p:sldId id="565" r:id="rId9"/>
    <p:sldId id="321" r:id="rId10"/>
    <p:sldId id="564" r:id="rId11"/>
    <p:sldId id="323" r:id="rId12"/>
    <p:sldId id="265" r:id="rId13"/>
    <p:sldId id="539" r:id="rId14"/>
    <p:sldId id="559" r:id="rId15"/>
    <p:sldId id="540" r:id="rId16"/>
    <p:sldId id="322" r:id="rId17"/>
    <p:sldId id="408" r:id="rId18"/>
    <p:sldId id="545" r:id="rId19"/>
    <p:sldId id="563" r:id="rId20"/>
    <p:sldId id="542" r:id="rId21"/>
    <p:sldId id="567" r:id="rId22"/>
    <p:sldId id="44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bastian Aplin" initials="S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75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64CCD0-6358-44E2-A329-42CB26AC5A00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9031A3-C0AC-4983-8D4C-4DC80D6C26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344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646078F3-D466-4538-9242-A7EA57FA180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845181E0-BA60-41E2-B560-A65D7DBC15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9F05303F-B73C-439D-8F12-220723AB4A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51CA7B7-64E0-416A-8EB3-45DEA74491A8}" type="slidenum">
              <a:rPr lang="en-GB" altLang="en-US" smtClean="0"/>
              <a:pPr/>
              <a:t>13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107FE991-4CF8-49B3-A69B-30D19880DD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51C3E578-BA92-411A-BB57-8859F399BE6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90320FD6-92DA-480D-ADF8-11ECC74165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31CC6A7-A6E9-4078-A411-BD6EB8840A49}" type="slidenum">
              <a:rPr lang="en-GB" altLang="en-US" smtClean="0"/>
              <a:pPr/>
              <a:t>16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C4BCC-B3BB-4BB8-BF95-78EA159E59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2AA5C5-5AA5-4544-B7B1-07AAFE48B9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E9A1A-8393-452A-AA2B-427D1EBB6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E0C62-00D3-49F5-9486-9AF760358128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6E66A-DB20-4186-9C1F-D885EE095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99B49-E171-4B4C-AD45-3D485AA58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216F1-0B1E-40EA-9037-797C70A7A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036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0E66A-5928-476D-9710-A446BD8C7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D499A7-5B32-4028-A623-97B9D2A688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FEF49-4088-4284-B03C-DC8EA6E1A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E0C62-00D3-49F5-9486-9AF760358128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EF3BF-459C-4AD0-A0A3-09F37CE66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22336-9B96-4E5C-BDD6-04048D463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216F1-0B1E-40EA-9037-797C70A7A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949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78BD0C-940D-4A39-93AE-0341CFC54C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73AF60-C807-4946-90BD-BF9850F385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839E6-9A6E-49BD-A2BC-479C6C23C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E0C62-00D3-49F5-9486-9AF760358128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FF955-67E0-4C28-A570-79D64A9AE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07A99-0AA2-4F19-8616-5D341830C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216F1-0B1E-40EA-9037-797C70A7A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63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EF4C9-1ECA-4B56-A263-FC03C6E25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398D9-1390-43EB-8D02-D8D84474B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5A32E-D649-4091-9C31-732265075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E0C62-00D3-49F5-9486-9AF760358128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A6AD6-8499-4F82-8E6B-AD3C9C769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F01FF-B4CB-4159-BE4D-A57FA099A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216F1-0B1E-40EA-9037-797C70A7A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1507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6369F-1F2E-4308-B663-FA5F9C5B4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E31B42-8E98-4F69-BD2C-3BFB6BD50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6DAED-5336-4B45-990D-7C8E4A28D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E0C62-00D3-49F5-9486-9AF760358128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A9EA0-7BE6-45D1-B73E-010E5CA8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E909-83F6-4F8E-A629-77CA7813F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216F1-0B1E-40EA-9037-797C70A7A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569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8378A-9F1B-491A-81BE-89E3828C6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C8EA0-CAD8-4690-8BA8-038C9D1E08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764BAF-781D-48C8-A5FE-79EC848F1C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2056C3-AC1D-4B0C-8105-3199E7F94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E0C62-00D3-49F5-9486-9AF760358128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FC8DF-7538-42D3-B8D7-B95EC8A37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C02F8A-C494-4C8B-9D18-37AD7BF87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216F1-0B1E-40EA-9037-797C70A7A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328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92A62-C1F2-44F5-8EC5-841D6F68C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C8097-07E0-4BF1-9B1C-16818C336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68C5B-F0C5-49AA-80C5-C45986F52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00285D-02DD-4BB2-81BD-A4E195C54A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ECF95B-74ED-4CD2-AA79-76343742AD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798014-6B99-49CE-A097-E0B3C3244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E0C62-00D3-49F5-9486-9AF760358128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808FC7-252D-4D07-9791-AE57535DB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4ABF92-EA7C-4690-9CED-5C05C23B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216F1-0B1E-40EA-9037-797C70A7A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1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0D5-73FF-47B0-9235-7DC820BF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AB9F2C-E51F-4431-B481-65AB2E31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E0C62-00D3-49F5-9486-9AF760358128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6ADFB7-44C7-4C2C-A4A9-AE540000B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6A6FCD-D099-4032-A68B-170F64A67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216F1-0B1E-40EA-9037-797C70A7A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159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BC0FC1-D206-44C0-8B84-7AD4248C3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E0C62-00D3-49F5-9486-9AF760358128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D6A606-325D-464F-951E-B6A6A40EC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DC0CA-8842-49C6-94DE-E2DBCF2E4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216F1-0B1E-40EA-9037-797C70A7A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617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0BA88-2132-4817-A92F-6EB389985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6320E-382D-4D16-A403-CC07971ED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E57115-5896-4E4D-A786-90E16EC011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D9E272-0741-4B4F-812B-10C4581B5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E0C62-00D3-49F5-9486-9AF760358128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57EC99-D04A-4E83-A3F7-275B7ACF7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1B1A70-9B39-4784-BF34-22E0FFD18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216F1-0B1E-40EA-9037-797C70A7A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2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EAC0E-4507-4262-9046-F89F23C58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F6042E-B572-492D-B7E9-EA1572DCB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3ED30C-D5CB-49DC-9B0B-F10B67FCC4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219054-869B-4E0C-8B20-B54CD2F4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E0C62-00D3-49F5-9486-9AF760358128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C41004-4A96-4948-8C0F-E78D536EF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DDCDE3-B071-4AE2-8F80-334844F59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216F1-0B1E-40EA-9037-797C70A7A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405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1FC125-A45B-4907-A10A-25981F1B9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141FA9-1C9F-4A7D-B73A-99393C26E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EA60D-1C47-4D3D-B3F5-65189C62F0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E0C62-00D3-49F5-9486-9AF760358128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9BC0F-02D2-40D4-A9BD-C24247EB13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C930D-4E7E-44E1-9BFB-8B5AB69E50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216F1-0B1E-40EA-9037-797C70A7A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986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BA56B57F-9777-4D08-BC5A-6D5F2AC6B7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altLang="en-US" dirty="0"/>
              <a:t>COAS painting course</a:t>
            </a:r>
            <a:br>
              <a:rPr lang="en-GB" altLang="en-US" dirty="0"/>
            </a:br>
            <a:r>
              <a:rPr lang="en-GB" altLang="en-US" sz="4400" dirty="0"/>
              <a:t>Mondays intermediate/advanced</a:t>
            </a:r>
            <a:br>
              <a:rPr lang="en-GB" altLang="en-US" sz="4400" dirty="0"/>
            </a:br>
            <a:r>
              <a:rPr lang="en-GB" altLang="en-US" sz="4400" dirty="0"/>
              <a:t>Thursdays beginner/intermediate</a:t>
            </a:r>
            <a:endParaRPr lang="en-GB" altLang="en-US" dirty="0"/>
          </a:p>
        </p:txBody>
      </p:sp>
      <p:sp>
        <p:nvSpPr>
          <p:cNvPr id="6147" name="Subtitle 2">
            <a:extLst>
              <a:ext uri="{FF2B5EF4-FFF2-40B4-BE49-F238E27FC236}">
                <a16:creationId xmlns:a16="http://schemas.microsoft.com/office/drawing/2014/main" id="{768A5A57-8905-496A-806D-54DD436F3B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19738"/>
            <a:ext cx="9144000" cy="1238061"/>
          </a:xfrm>
        </p:spPr>
        <p:txBody>
          <a:bodyPr>
            <a:normAutofit/>
          </a:bodyPr>
          <a:lstStyle/>
          <a:p>
            <a:r>
              <a:rPr lang="en-GB" altLang="en-US" sz="3200" dirty="0"/>
              <a:t>January to March 2022</a:t>
            </a:r>
          </a:p>
          <a:p>
            <a:r>
              <a:rPr lang="en-GB" altLang="en-US" sz="3200" dirty="0"/>
              <a:t>Sebastian Aplin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E14DAC0C-DD50-4E7A-85FF-1C88E1748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Contrasting values</a:t>
            </a:r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D6A7AA00-7E01-4051-BFBB-7E274FE1D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18436" name="Picture 2" descr="http://usercontent2.hubimg.com/2364307_f260.jpg">
            <a:extLst>
              <a:ext uri="{FF2B5EF4-FFF2-40B4-BE49-F238E27FC236}">
                <a16:creationId xmlns:a16="http://schemas.microsoft.com/office/drawing/2014/main" id="{024C54CD-65CD-4B6E-8897-24EDC04E6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30325"/>
            <a:ext cx="6553200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4FB62F90-5488-4896-B98D-28CDD5EA8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20483" name="Content Placeholder 3">
            <a:extLst>
              <a:ext uri="{FF2B5EF4-FFF2-40B4-BE49-F238E27FC236}">
                <a16:creationId xmlns:a16="http://schemas.microsoft.com/office/drawing/2014/main" id="{D182C246-4F8E-458D-A421-EF6ABC94B0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2963" y="546100"/>
            <a:ext cx="4441825" cy="57658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6D8A79AA-0723-46CB-BA57-7B87A08CC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Examples of right/left brain activity</a:t>
            </a:r>
          </a:p>
        </p:txBody>
      </p:sp>
      <p:pic>
        <p:nvPicPr>
          <p:cNvPr id="21507" name="Picture 4">
            <a:extLst>
              <a:ext uri="{FF2B5EF4-FFF2-40B4-BE49-F238E27FC236}">
                <a16:creationId xmlns:a16="http://schemas.microsoft.com/office/drawing/2014/main" id="{9C483A02-3BED-48F5-9F0E-6876DE1EF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1536700"/>
            <a:ext cx="6732588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C15BE618-FBDD-4932-98AA-8D2E98658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br>
              <a:rPr lang="en-GB" altLang="es-ES_tradnl"/>
            </a:br>
            <a:endParaRPr lang="en-GB" alt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201DF-F3CE-4C16-B984-E2E4F2682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2227263"/>
            <a:ext cx="7886700" cy="3662362"/>
          </a:xfrm>
        </p:spPr>
        <p:txBody>
          <a:bodyPr rtlCol="0">
            <a:normAutofit/>
          </a:bodyPr>
          <a:lstStyle/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sz="2400" dirty="0"/>
              <a:t> </a:t>
            </a:r>
          </a:p>
        </p:txBody>
      </p:sp>
      <p:pic>
        <p:nvPicPr>
          <p:cNvPr id="24580" name="Picture 4" descr="http://3.bp.blogspot.com/_9xS5UUn_JPU/S9tHNY5gVDI/AAAAAAAAAJ8/UQCaZjVQmog/s1600/two+faces+and+a+vase.+jpg.jpg">
            <a:extLst>
              <a:ext uri="{FF2B5EF4-FFF2-40B4-BE49-F238E27FC236}">
                <a16:creationId xmlns:a16="http://schemas.microsoft.com/office/drawing/2014/main" id="{A35C121F-89B6-4162-8285-358587298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925513"/>
            <a:ext cx="4886325" cy="459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1">
            <a:extLst>
              <a:ext uri="{FF2B5EF4-FFF2-40B4-BE49-F238E27FC236}">
                <a16:creationId xmlns:a16="http://schemas.microsoft.com/office/drawing/2014/main" id="{709B17BE-750D-4455-A518-6DC3D4276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6019800"/>
            <a:ext cx="510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Betty Edwards. Drawing on the right side of the brain</a:t>
            </a:r>
          </a:p>
        </p:txBody>
      </p:sp>
      <p:sp>
        <p:nvSpPr>
          <p:cNvPr id="24582" name="TextBox 3">
            <a:extLst>
              <a:ext uri="{FF2B5EF4-FFF2-40B4-BE49-F238E27FC236}">
                <a16:creationId xmlns:a16="http://schemas.microsoft.com/office/drawing/2014/main" id="{C300A1E8-83AE-4234-95B7-946BD88DD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74638"/>
            <a:ext cx="2743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Negative image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F39A76ED-0613-4FF4-B0A6-FF1978199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23555" name="Picture 2" descr="Image result for Decalcomania&quot;">
            <a:extLst>
              <a:ext uri="{FF2B5EF4-FFF2-40B4-BE49-F238E27FC236}">
                <a16:creationId xmlns:a16="http://schemas.microsoft.com/office/drawing/2014/main" id="{BDED897F-0675-4961-ACC3-33CB7BFB05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609600"/>
            <a:ext cx="5783263" cy="47021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8AB57D-66E4-4A24-87A4-8E98E6A518A3}"/>
              </a:ext>
            </a:extLst>
          </p:cNvPr>
          <p:cNvSpPr txBox="1"/>
          <p:nvPr/>
        </p:nvSpPr>
        <p:spPr>
          <a:xfrm>
            <a:off x="3494638" y="5685576"/>
            <a:ext cx="3494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Magritte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>
            <a:extLst>
              <a:ext uri="{FF2B5EF4-FFF2-40B4-BE49-F238E27FC236}">
                <a16:creationId xmlns:a16="http://schemas.microsoft.com/office/drawing/2014/main" id="{9EC01C90-0C1F-4C87-9D32-12ABD19FD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719138"/>
            <a:ext cx="3222625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1">
            <a:extLst>
              <a:ext uri="{FF2B5EF4-FFF2-40B4-BE49-F238E27FC236}">
                <a16:creationId xmlns:a16="http://schemas.microsoft.com/office/drawing/2014/main" id="{A26CFA09-5C1E-4326-B1F7-514EE3504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9275" y="5583238"/>
            <a:ext cx="2514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Negative Space</a:t>
            </a:r>
          </a:p>
        </p:txBody>
      </p:sp>
      <p:pic>
        <p:nvPicPr>
          <p:cNvPr id="29700" name="Picture 1">
            <a:extLst>
              <a:ext uri="{FF2B5EF4-FFF2-40B4-BE49-F238E27FC236}">
                <a16:creationId xmlns:a16="http://schemas.microsoft.com/office/drawing/2014/main" id="{AACCB60B-15D3-426F-B653-B64B6362A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446088"/>
            <a:ext cx="4548188" cy="455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3">
            <a:extLst>
              <a:ext uri="{FF2B5EF4-FFF2-40B4-BE49-F238E27FC236}">
                <a16:creationId xmlns:a16="http://schemas.microsoft.com/office/drawing/2014/main" id="{9E590E87-8EE8-4EFB-849A-41874BEA0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863" y="5273675"/>
            <a:ext cx="192087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1E483FAD-97B7-44D5-B20C-81E85F614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812800"/>
            <a:ext cx="327977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1">
            <a:extLst>
              <a:ext uri="{FF2B5EF4-FFF2-40B4-BE49-F238E27FC236}">
                <a16:creationId xmlns:a16="http://schemas.microsoft.com/office/drawing/2014/main" id="{DDF5993E-7A3A-43F5-B8E0-7EA34BA6D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5938" y="6142038"/>
            <a:ext cx="342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3 value study</a:t>
            </a:r>
          </a:p>
        </p:txBody>
      </p:sp>
      <p:pic>
        <p:nvPicPr>
          <p:cNvPr id="30724" name="Picture 1">
            <a:extLst>
              <a:ext uri="{FF2B5EF4-FFF2-40B4-BE49-F238E27FC236}">
                <a16:creationId xmlns:a16="http://schemas.microsoft.com/office/drawing/2014/main" id="{E40F6D51-EF4C-4386-8B64-8D01D1739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954088"/>
            <a:ext cx="4291012" cy="461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5">
            <a:extLst>
              <a:ext uri="{FF2B5EF4-FFF2-40B4-BE49-F238E27FC236}">
                <a16:creationId xmlns:a16="http://schemas.microsoft.com/office/drawing/2014/main" id="{EF999779-AE79-4D7E-82A0-CDC1AF515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25" y="5859463"/>
            <a:ext cx="6097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>
                <a:solidFill>
                  <a:srgbClr val="000000"/>
                </a:solidFill>
              </a:rPr>
              <a:t>Richard Diebenkorn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6AFB6E2A-6B80-4767-9D4B-EACF0CCAD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28675" name="Content Placeholder 4">
            <a:extLst>
              <a:ext uri="{FF2B5EF4-FFF2-40B4-BE49-F238E27FC236}">
                <a16:creationId xmlns:a16="http://schemas.microsoft.com/office/drawing/2014/main" id="{BD82A1EE-B57D-4002-B041-2320200BC4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27400" y="590550"/>
            <a:ext cx="4994275" cy="5057775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>
            <a:extLst>
              <a:ext uri="{FF2B5EF4-FFF2-40B4-BE49-F238E27FC236}">
                <a16:creationId xmlns:a16="http://schemas.microsoft.com/office/drawing/2014/main" id="{554F1201-C868-448D-B536-D795F7B38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-119063"/>
            <a:ext cx="4306888" cy="547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1">
            <a:extLst>
              <a:ext uri="{FF2B5EF4-FFF2-40B4-BE49-F238E27FC236}">
                <a16:creationId xmlns:a16="http://schemas.microsoft.com/office/drawing/2014/main" id="{1BB605C1-5C38-456C-B656-344BFA914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366713"/>
            <a:ext cx="4619625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2">
            <a:extLst>
              <a:ext uri="{FF2B5EF4-FFF2-40B4-BE49-F238E27FC236}">
                <a16:creationId xmlns:a16="http://schemas.microsoft.com/office/drawing/2014/main" id="{FA0F3663-D246-410C-A10B-E95764576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913" y="5740400"/>
            <a:ext cx="40370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/>
              <a:t>Van Gogh and Hammershoi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7C3707B4-DE76-42B0-B231-23E2C0481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27651" name="Content Placeholder 3">
            <a:extLst>
              <a:ext uri="{FF2B5EF4-FFF2-40B4-BE49-F238E27FC236}">
                <a16:creationId xmlns:a16="http://schemas.microsoft.com/office/drawing/2014/main" id="{9826CF7B-628E-44A2-99FE-70A91CF2DE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7550" y="522288"/>
            <a:ext cx="5903913" cy="4351337"/>
          </a:xfrm>
        </p:spPr>
      </p:pic>
      <p:pic>
        <p:nvPicPr>
          <p:cNvPr id="27652" name="Picture 4">
            <a:extLst>
              <a:ext uri="{FF2B5EF4-FFF2-40B4-BE49-F238E27FC236}">
                <a16:creationId xmlns:a16="http://schemas.microsoft.com/office/drawing/2014/main" id="{D8ACE23A-5C96-4078-9A02-2F624B6CD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525" y="0"/>
            <a:ext cx="5105400" cy="6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Box 5">
            <a:extLst>
              <a:ext uri="{FF2B5EF4-FFF2-40B4-BE49-F238E27FC236}">
                <a16:creationId xmlns:a16="http://schemas.microsoft.com/office/drawing/2014/main" id="{1C444994-2701-4C40-8BE0-403F44D00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363" y="5305425"/>
            <a:ext cx="4564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/>
              <a:t>Andy Warhol and Gerhard Richter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C69532AA-122D-4BDF-9516-39BD9E99A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Covid regulations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6A3B5E18-E464-4416-A4D4-D05319FA5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/>
              <a:t>Maintain 2 mt. distance</a:t>
            </a:r>
          </a:p>
          <a:p>
            <a:r>
              <a:rPr lang="en-GB" altLang="en-US" dirty="0"/>
              <a:t>Wear a mask at all times</a:t>
            </a:r>
          </a:p>
          <a:p>
            <a:r>
              <a:rPr lang="en-GB" altLang="en-US" dirty="0"/>
              <a:t>Keep windows open for ventilation</a:t>
            </a:r>
          </a:p>
          <a:p>
            <a:r>
              <a:rPr lang="en-GB" altLang="en-US" dirty="0"/>
              <a:t>No eating or drinking in life model room</a:t>
            </a:r>
          </a:p>
          <a:p>
            <a:r>
              <a:rPr lang="en-GB" altLang="en-US" dirty="0"/>
              <a:t>Don’t share material</a:t>
            </a:r>
          </a:p>
          <a:p>
            <a:r>
              <a:rPr lang="en-GB" altLang="en-US" dirty="0"/>
              <a:t>Wash hands frequently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659BA480-91C1-4CD7-98F8-0072EBBB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2705100"/>
            <a:ext cx="2927350" cy="373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1">
            <a:extLst>
              <a:ext uri="{FF2B5EF4-FFF2-40B4-BE49-F238E27FC236}">
                <a16:creationId xmlns:a16="http://schemas.microsoft.com/office/drawing/2014/main" id="{CE0792CC-110D-4BC6-9045-C601BEDD0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2092325"/>
            <a:ext cx="336232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2">
            <a:extLst>
              <a:ext uri="{FF2B5EF4-FFF2-40B4-BE49-F238E27FC236}">
                <a16:creationId xmlns:a16="http://schemas.microsoft.com/office/drawing/2014/main" id="{764F0B1A-B1BC-42EB-B943-A53725B6D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5988" y="4789488"/>
            <a:ext cx="24447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/>
              <a:t>Matt Condron, Christopher Scott and Jessica Brill</a:t>
            </a:r>
          </a:p>
        </p:txBody>
      </p:sp>
      <p:pic>
        <p:nvPicPr>
          <p:cNvPr id="32773" name="Picture 3">
            <a:extLst>
              <a:ext uri="{FF2B5EF4-FFF2-40B4-BE49-F238E27FC236}">
                <a16:creationId xmlns:a16="http://schemas.microsoft.com/office/drawing/2014/main" id="{D8D460ED-80B6-4CD3-889F-2E918E87C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242888"/>
            <a:ext cx="4984750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3368E-1FB2-45B7-955A-B3CA48E00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D6EAF-F829-4254-A9D7-909095B7A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H/W.  Use viewfinder to sketch or paint negative shapes</a:t>
            </a:r>
          </a:p>
          <a:p>
            <a:r>
              <a:rPr lang="en-GB" dirty="0"/>
              <a:t>Post any sketches and comments under this week’s blog post</a:t>
            </a:r>
          </a:p>
          <a:p>
            <a:endParaRPr lang="en-GB" dirty="0"/>
          </a:p>
          <a:p>
            <a:r>
              <a:rPr lang="en-GB" dirty="0"/>
              <a:t>Session 2</a:t>
            </a:r>
          </a:p>
          <a:p>
            <a:r>
              <a:rPr lang="en-GB" dirty="0"/>
              <a:t>How light affects colour</a:t>
            </a:r>
          </a:p>
          <a:p>
            <a:r>
              <a:rPr lang="en-GB" dirty="0"/>
              <a:t>Check blog post for any preparation reading!</a:t>
            </a:r>
          </a:p>
        </p:txBody>
      </p:sp>
    </p:spTree>
    <p:extLst>
      <p:ext uri="{BB962C8B-B14F-4D97-AF65-F5344CB8AC3E}">
        <p14:creationId xmlns:p14="http://schemas.microsoft.com/office/powerpoint/2010/main" val="2697421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7B95F8A5-67E8-45F3-8C45-CB677EA6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075" y="84138"/>
            <a:ext cx="2165350" cy="588962"/>
          </a:xfrm>
        </p:spPr>
        <p:txBody>
          <a:bodyPr/>
          <a:lstStyle/>
          <a:p>
            <a:r>
              <a:rPr lang="en-GB" altLang="en-US" sz="3600"/>
              <a:t>Key terms</a:t>
            </a:r>
          </a:p>
        </p:txBody>
      </p:sp>
      <p:pic>
        <p:nvPicPr>
          <p:cNvPr id="12291" name="Content Placeholder 5">
            <a:extLst>
              <a:ext uri="{FF2B5EF4-FFF2-40B4-BE49-F238E27FC236}">
                <a16:creationId xmlns:a16="http://schemas.microsoft.com/office/drawing/2014/main" id="{2B799AF7-C6AC-417A-8B22-AFAC772A3B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3473450"/>
            <a:ext cx="2243138" cy="2619375"/>
          </a:xfrm>
        </p:spPr>
      </p:pic>
      <p:pic>
        <p:nvPicPr>
          <p:cNvPr id="12292" name="Picture 3">
            <a:extLst>
              <a:ext uri="{FF2B5EF4-FFF2-40B4-BE49-F238E27FC236}">
                <a16:creationId xmlns:a16="http://schemas.microsoft.com/office/drawing/2014/main" id="{24865252-9C53-4719-ACCC-89663B1A6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747713"/>
            <a:ext cx="1571625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Box 4">
            <a:extLst>
              <a:ext uri="{FF2B5EF4-FFF2-40B4-BE49-F238E27FC236}">
                <a16:creationId xmlns:a16="http://schemas.microsoft.com/office/drawing/2014/main" id="{0F2FCFE4-4286-4676-AE06-1B735398B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5538" y="1317625"/>
            <a:ext cx="10175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Negative space</a:t>
            </a:r>
          </a:p>
        </p:txBody>
      </p:sp>
      <p:sp>
        <p:nvSpPr>
          <p:cNvPr id="12294" name="TextBox 6">
            <a:extLst>
              <a:ext uri="{FF2B5EF4-FFF2-40B4-BE49-F238E27FC236}">
                <a16:creationId xmlns:a16="http://schemas.microsoft.com/office/drawing/2014/main" id="{42553C62-A17A-4DF8-825D-7DF4F5CE6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738" y="6176963"/>
            <a:ext cx="2446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Value scale</a:t>
            </a:r>
          </a:p>
        </p:txBody>
      </p:sp>
      <p:pic>
        <p:nvPicPr>
          <p:cNvPr id="12295" name="Picture 7">
            <a:extLst>
              <a:ext uri="{FF2B5EF4-FFF2-40B4-BE49-F238E27FC236}">
                <a16:creationId xmlns:a16="http://schemas.microsoft.com/office/drawing/2014/main" id="{29FA26FC-AF5A-42AE-BD2C-976C62511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3441700"/>
            <a:ext cx="30511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>
            <a:extLst>
              <a:ext uri="{FF2B5EF4-FFF2-40B4-BE49-F238E27FC236}">
                <a16:creationId xmlns:a16="http://schemas.microsoft.com/office/drawing/2014/main" id="{7C58C494-3B03-47AF-9DF6-EB3CA70AC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681038"/>
            <a:ext cx="2730500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Box 9">
            <a:extLst>
              <a:ext uri="{FF2B5EF4-FFF2-40B4-BE49-F238E27FC236}">
                <a16:creationId xmlns:a16="http://schemas.microsoft.com/office/drawing/2014/main" id="{90B93440-B6DD-4230-8519-D1D063BF3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9950" y="1455738"/>
            <a:ext cx="968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Outline</a:t>
            </a:r>
          </a:p>
        </p:txBody>
      </p:sp>
      <p:sp>
        <p:nvSpPr>
          <p:cNvPr id="12298" name="TextBox 11">
            <a:extLst>
              <a:ext uri="{FF2B5EF4-FFF2-40B4-BE49-F238E27FC236}">
                <a16:creationId xmlns:a16="http://schemas.microsoft.com/office/drawing/2014/main" id="{5A722BB8-C5AD-483F-8A3D-2452D5D56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7413" y="6092825"/>
            <a:ext cx="2446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Simplification</a:t>
            </a:r>
          </a:p>
        </p:txBody>
      </p:sp>
      <p:pic>
        <p:nvPicPr>
          <p:cNvPr id="12299" name="Picture 1">
            <a:extLst>
              <a:ext uri="{FF2B5EF4-FFF2-40B4-BE49-F238E27FC236}">
                <a16:creationId xmlns:a16="http://schemas.microsoft.com/office/drawing/2014/main" id="{A0DD1577-A5B3-4F14-8042-8205C1908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5" y="347663"/>
            <a:ext cx="1995488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0" name="TextBox 2">
            <a:extLst>
              <a:ext uri="{FF2B5EF4-FFF2-40B4-BE49-F238E27FC236}">
                <a16:creationId xmlns:a16="http://schemas.microsoft.com/office/drawing/2014/main" id="{2615CC63-8FD4-40D8-A1B5-C426FB278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6613" y="1012825"/>
            <a:ext cx="1627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Modeling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Form with light</a:t>
            </a:r>
          </a:p>
        </p:txBody>
      </p:sp>
      <p:pic>
        <p:nvPicPr>
          <p:cNvPr id="12301" name="Picture 3">
            <a:extLst>
              <a:ext uri="{FF2B5EF4-FFF2-40B4-BE49-F238E27FC236}">
                <a16:creationId xmlns:a16="http://schemas.microsoft.com/office/drawing/2014/main" id="{8E62357D-4C78-4ED6-B7E5-26F843619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3373438"/>
            <a:ext cx="3122612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2" name="TextBox 4">
            <a:extLst>
              <a:ext uri="{FF2B5EF4-FFF2-40B4-BE49-F238E27FC236}">
                <a16:creationId xmlns:a16="http://schemas.microsoft.com/office/drawing/2014/main" id="{A3D63031-C7B5-42FA-8BA4-A1D274FC6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4475" y="5845175"/>
            <a:ext cx="2822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Relative contrast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A5CDAC-220F-4527-9805-3E01E5C1BB36}"/>
              </a:ext>
            </a:extLst>
          </p:cNvPr>
          <p:cNvSpPr txBox="1"/>
          <p:nvPr/>
        </p:nvSpPr>
        <p:spPr>
          <a:xfrm>
            <a:off x="1045677" y="3394120"/>
            <a:ext cx="411479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Theory:</a:t>
            </a:r>
          </a:p>
          <a:p>
            <a:r>
              <a:rPr lang="en-GB" sz="2400" dirty="0"/>
              <a:t>Colour constancy, harmony</a:t>
            </a:r>
          </a:p>
          <a:p>
            <a:r>
              <a:rPr lang="en-GB" sz="2400" dirty="0"/>
              <a:t>Hue and value</a:t>
            </a:r>
          </a:p>
          <a:p>
            <a:r>
              <a:rPr lang="en-GB" sz="2400" dirty="0"/>
              <a:t>Composition</a:t>
            </a:r>
          </a:p>
          <a:p>
            <a:r>
              <a:rPr lang="en-GB" sz="2400" dirty="0"/>
              <a:t>Psychology of looking</a:t>
            </a:r>
          </a:p>
          <a:p>
            <a:r>
              <a:rPr lang="en-GB" sz="2400" dirty="0"/>
              <a:t>Abstraction of forms</a:t>
            </a:r>
          </a:p>
          <a:p>
            <a:r>
              <a:rPr lang="en-GB" sz="2400" dirty="0"/>
              <a:t>Modelling with light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697C44-BF2A-4B20-AA96-608DBA9A8D0E}"/>
              </a:ext>
            </a:extLst>
          </p:cNvPr>
          <p:cNvSpPr txBox="1"/>
          <p:nvPr/>
        </p:nvSpPr>
        <p:spPr>
          <a:xfrm>
            <a:off x="6672406" y="3652579"/>
            <a:ext cx="460972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Mechanisms:</a:t>
            </a:r>
          </a:p>
          <a:p>
            <a:r>
              <a:rPr lang="en-GB" sz="2400" dirty="0"/>
              <a:t>Volume, depth and distance</a:t>
            </a:r>
          </a:p>
          <a:p>
            <a:r>
              <a:rPr lang="en-GB" sz="2400" dirty="0"/>
              <a:t>Figure/ground relationship</a:t>
            </a:r>
          </a:p>
          <a:p>
            <a:r>
              <a:rPr lang="en-GB" sz="2400" dirty="0"/>
              <a:t>Observation</a:t>
            </a:r>
          </a:p>
          <a:p>
            <a:r>
              <a:rPr lang="en-GB" sz="2400" dirty="0"/>
              <a:t>Positive and negative space</a:t>
            </a:r>
          </a:p>
          <a:p>
            <a:r>
              <a:rPr lang="en-GB" sz="2400" dirty="0"/>
              <a:t>Relative contrast</a:t>
            </a:r>
          </a:p>
          <a:p>
            <a:r>
              <a:rPr lang="en-GB" sz="2400" dirty="0"/>
              <a:t>Outlines and simplification</a:t>
            </a: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D2DC30-1837-476F-B9CD-A80DCBB53B95}"/>
              </a:ext>
            </a:extLst>
          </p:cNvPr>
          <p:cNvSpPr txBox="1"/>
          <p:nvPr/>
        </p:nvSpPr>
        <p:spPr>
          <a:xfrm>
            <a:off x="6749360" y="562180"/>
            <a:ext cx="455389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Topics:</a:t>
            </a:r>
          </a:p>
          <a:p>
            <a:r>
              <a:rPr lang="en-GB" sz="2400" dirty="0"/>
              <a:t>Painting materials and organisation</a:t>
            </a:r>
          </a:p>
          <a:p>
            <a:r>
              <a:rPr lang="en-GB" sz="2400" dirty="0"/>
              <a:t>Painting process and mentality</a:t>
            </a:r>
          </a:p>
          <a:p>
            <a:r>
              <a:rPr lang="en-GB" sz="2400" dirty="0"/>
              <a:t>Painting movements and styles</a:t>
            </a:r>
          </a:p>
          <a:p>
            <a:r>
              <a:rPr lang="en-GB" sz="2400" dirty="0"/>
              <a:t>Critical language</a:t>
            </a:r>
          </a:p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C4A98D-1EBE-4061-90D3-A4EC37077D11}"/>
              </a:ext>
            </a:extLst>
          </p:cNvPr>
          <p:cNvSpPr txBox="1"/>
          <p:nvPr/>
        </p:nvSpPr>
        <p:spPr>
          <a:xfrm>
            <a:off x="1112068" y="766752"/>
            <a:ext cx="39820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 matter:</a:t>
            </a:r>
          </a:p>
          <a:p>
            <a:r>
              <a:rPr lang="en-GB" sz="2400" dirty="0"/>
              <a:t>Still life</a:t>
            </a:r>
          </a:p>
          <a:p>
            <a:r>
              <a:rPr lang="en-GB" sz="2400" dirty="0"/>
              <a:t>Interiors</a:t>
            </a:r>
          </a:p>
          <a:p>
            <a:r>
              <a:rPr lang="en-GB" sz="2400" dirty="0"/>
              <a:t>Resource images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889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B9999AD0-6C6C-439A-83BE-95E53B19C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475"/>
            <a:ext cx="10515600" cy="989013"/>
          </a:xfrm>
        </p:spPr>
        <p:txBody>
          <a:bodyPr/>
          <a:lstStyle/>
          <a:p>
            <a:r>
              <a:rPr lang="en-GB" altLang="en-US" dirty="0"/>
              <a:t>Structure of classes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CA07A-AA3C-4E55-B4E7-8BD7D51A2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5388"/>
            <a:ext cx="10515600" cy="4981575"/>
          </a:xfrm>
        </p:spPr>
        <p:txBody>
          <a:bodyPr/>
          <a:lstStyle/>
          <a:p>
            <a:pPr>
              <a:defRPr/>
            </a:pPr>
            <a:r>
              <a:rPr lang="en-GB" dirty="0"/>
              <a:t>Presentation of theory/mechanism</a:t>
            </a:r>
          </a:p>
          <a:p>
            <a:pPr>
              <a:defRPr/>
            </a:pPr>
            <a:r>
              <a:rPr lang="en-GB" dirty="0"/>
              <a:t>Practice demonstration and warm up </a:t>
            </a:r>
          </a:p>
          <a:p>
            <a:pPr>
              <a:defRPr/>
            </a:pPr>
            <a:r>
              <a:rPr lang="en-GB" dirty="0"/>
              <a:t>Images of contemporary/historical work</a:t>
            </a:r>
          </a:p>
          <a:p>
            <a:pPr>
              <a:defRPr/>
            </a:pPr>
            <a:r>
              <a:rPr lang="en-GB" dirty="0"/>
              <a:t>Discussion and painting task</a:t>
            </a:r>
          </a:p>
          <a:p>
            <a:pPr>
              <a:defRPr/>
            </a:pPr>
            <a:r>
              <a:rPr lang="en-GB" dirty="0"/>
              <a:t>Individual feedback</a:t>
            </a:r>
          </a:p>
          <a:p>
            <a:pPr>
              <a:defRPr/>
            </a:pPr>
            <a:r>
              <a:rPr lang="en-GB" dirty="0"/>
              <a:t>Informal crit/ group review/ weekly h/w</a:t>
            </a:r>
          </a:p>
          <a:p>
            <a:pPr>
              <a:defRPr/>
            </a:pPr>
            <a:r>
              <a:rPr lang="en-GB" dirty="0"/>
              <a:t>Blog exercises and preparation/questions and comments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183D2C2B-D6A1-42C3-9CFA-48F5659A8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Painting materials and equipment</a:t>
            </a:r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6F972043-4055-424A-8C3E-1A3B695A3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/>
              <a:t>Easels, boards and paper</a:t>
            </a:r>
          </a:p>
          <a:p>
            <a:r>
              <a:rPr lang="en-GB" altLang="en-US" dirty="0"/>
              <a:t>Materials use and disposal</a:t>
            </a:r>
          </a:p>
          <a:p>
            <a:r>
              <a:rPr lang="en-GB" altLang="en-US" dirty="0"/>
              <a:t>Cleaning brushes and equipment</a:t>
            </a:r>
          </a:p>
          <a:p>
            <a:endParaRPr lang="en-GB" altLang="en-US" dirty="0"/>
          </a:p>
          <a:p>
            <a:r>
              <a:rPr lang="en-GB" altLang="en-US" dirty="0"/>
              <a:t>Build up your material stock to suit your needs</a:t>
            </a:r>
          </a:p>
          <a:p>
            <a:endParaRPr lang="en-GB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9DB94822-A6F9-4E06-8D89-1D4D1E6D5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Week 1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C1DDF580-ACA0-41EE-B1F1-706A23B155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altLang="en-US" dirty="0"/>
              <a:t>Identifying outlines (silhouettes)</a:t>
            </a:r>
          </a:p>
          <a:p>
            <a:pPr>
              <a:defRPr/>
            </a:pPr>
            <a:r>
              <a:rPr lang="en-GB" altLang="en-US" dirty="0"/>
              <a:t>Sketching using 2 and 3 values</a:t>
            </a:r>
          </a:p>
          <a:p>
            <a:pPr>
              <a:defRPr/>
            </a:pPr>
            <a:r>
              <a:rPr lang="en-GB" altLang="en-US" dirty="0"/>
              <a:t>Using viewfinders for composition</a:t>
            </a:r>
          </a:p>
          <a:p>
            <a:pPr>
              <a:defRPr/>
            </a:pPr>
            <a:r>
              <a:rPr lang="en-GB" altLang="en-US" dirty="0"/>
              <a:t>Negative space chairs</a:t>
            </a:r>
          </a:p>
          <a:p>
            <a:pPr>
              <a:defRPr/>
            </a:pPr>
            <a:r>
              <a:rPr lang="en-GB" altLang="en-US" dirty="0"/>
              <a:t>Figure/figure ground relationship</a:t>
            </a:r>
          </a:p>
          <a:p>
            <a:pPr>
              <a:defRPr/>
            </a:pPr>
            <a:endParaRPr lang="en-GB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0009D2BF-1C07-45E4-A3EA-E855F2A45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763"/>
            <a:ext cx="10515600" cy="849312"/>
          </a:xfrm>
        </p:spPr>
        <p:txBody>
          <a:bodyPr/>
          <a:lstStyle/>
          <a:p>
            <a:r>
              <a:rPr lang="en-GB" altLang="en-US"/>
              <a:t>Recognising negative images (silhouettes)</a:t>
            </a:r>
          </a:p>
        </p:txBody>
      </p:sp>
      <p:pic>
        <p:nvPicPr>
          <p:cNvPr id="22531" name="Picture 10" descr="http://i53.tinypic.com/k1oylv.png">
            <a:extLst>
              <a:ext uri="{FF2B5EF4-FFF2-40B4-BE49-F238E27FC236}">
                <a16:creationId xmlns:a16="http://schemas.microsoft.com/office/drawing/2014/main" id="{04AAE0A3-0F24-47B3-BEAC-B45B93494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06450"/>
            <a:ext cx="10515600" cy="603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500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631135E3-073F-4DBD-9622-1900B771D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Low to high values</a:t>
            </a: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6F1D91E5-1F79-45EE-9233-25595A4FFCBA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0800000" flipV="1">
            <a:off x="1981200" y="4495800"/>
            <a:ext cx="8229600" cy="16764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altLang="en-US"/>
          </a:p>
        </p:txBody>
      </p:sp>
      <p:pic>
        <p:nvPicPr>
          <p:cNvPr id="17412" name="Picture 2" descr="http://usercontent1.hubimg.com/6112392_f520.jpg">
            <a:extLst>
              <a:ext uri="{FF2B5EF4-FFF2-40B4-BE49-F238E27FC236}">
                <a16:creationId xmlns:a16="http://schemas.microsoft.com/office/drawing/2014/main" id="{E651729B-3EFC-4CD3-9458-D2F7E5FA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2195513"/>
            <a:ext cx="77279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7D0C16D7-6E1F-41B6-BB12-08F2A777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19459" name="Content Placeholder 3">
            <a:extLst>
              <a:ext uri="{FF2B5EF4-FFF2-40B4-BE49-F238E27FC236}">
                <a16:creationId xmlns:a16="http://schemas.microsoft.com/office/drawing/2014/main" id="{98A7FD3A-6B25-4006-9211-943FA8AB1A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2650" y="874713"/>
            <a:ext cx="5133975" cy="6003925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320</Words>
  <Application>Microsoft Office PowerPoint</Application>
  <PresentationFormat>Widescreen</PresentationFormat>
  <Paragraphs>90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COAS painting course Mondays intermediate/advanced Thursdays beginner/intermediate</vt:lpstr>
      <vt:lpstr>Covid regulations</vt:lpstr>
      <vt:lpstr>PowerPoint Presentation</vt:lpstr>
      <vt:lpstr>Structure of classes</vt:lpstr>
      <vt:lpstr>Painting materials and equipment</vt:lpstr>
      <vt:lpstr>Week 1</vt:lpstr>
      <vt:lpstr>Recognising negative images (silhouettes)</vt:lpstr>
      <vt:lpstr>Low to high values</vt:lpstr>
      <vt:lpstr>PowerPoint Presentation</vt:lpstr>
      <vt:lpstr>Contrasting values</vt:lpstr>
      <vt:lpstr>PowerPoint Presentation</vt:lpstr>
      <vt:lpstr>Examples of right/left brain activity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terms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COAS painting course</dc:title>
  <dc:creator>Sebastian Aplin</dc:creator>
  <cp:lastModifiedBy>Sebastian Aplin</cp:lastModifiedBy>
  <cp:revision>6</cp:revision>
  <dcterms:created xsi:type="dcterms:W3CDTF">2022-01-23T10:43:03Z</dcterms:created>
  <dcterms:modified xsi:type="dcterms:W3CDTF">2022-01-24T12:53:34Z</dcterms:modified>
</cp:coreProperties>
</file>